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4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9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6739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43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6384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09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2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0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8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4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4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468A-5D7A-4926-908F-9E4BF041F99F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58BCB2-9757-4AA7-B581-87DA7659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85950" y="2286000"/>
            <a:ext cx="5829300" cy="1428750"/>
          </a:xfrm>
        </p:spPr>
        <p:txBody>
          <a:bodyPr>
            <a:normAutofit fontScale="90000"/>
          </a:bodyPr>
          <a:lstStyle/>
          <a:p>
            <a:pPr marL="638175" indent="-638175"/>
            <a:r>
              <a:rPr lang="en-US" altLang="en-US" b="1"/>
              <a:t>Chapter 4: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b="1"/>
              <a:t>THE BUSINESS PLAN:</a:t>
            </a:r>
            <a:br>
              <a:rPr lang="en-US" altLang="en-US" b="1"/>
            </a:br>
            <a:r>
              <a:rPr lang="en-US" altLang="en-US" b="1"/>
              <a:t>ROAD MAP TO SUCCESS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143000" y="851297"/>
            <a:ext cx="6858000" cy="114301"/>
          </a:xfrm>
          <a:prstGeom prst="rect">
            <a:avLst/>
          </a:prstGeom>
          <a:solidFill>
            <a:srgbClr val="0032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B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143000" y="5886450"/>
            <a:ext cx="6858000" cy="114300"/>
          </a:xfrm>
          <a:prstGeom prst="rect">
            <a:avLst/>
          </a:prstGeom>
          <a:solidFill>
            <a:srgbClr val="0032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B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4104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828800" y="1085850"/>
            <a:ext cx="5844779" cy="685800"/>
          </a:xfrm>
        </p:spPr>
        <p:txBody>
          <a:bodyPr/>
          <a:lstStyle/>
          <a:p>
            <a:pPr eaLnBrk="1" hangingPunct="1"/>
            <a:r>
              <a:rPr lang="en-US" altLang="en-US"/>
              <a:t>Buyer Power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000250" y="1828800"/>
            <a:ext cx="5657850" cy="37719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Concentrated geographic area</a:t>
            </a:r>
          </a:p>
          <a:p>
            <a:pPr eaLnBrk="1" hangingPunct="1"/>
            <a:r>
              <a:rPr lang="en-US" altLang="en-US"/>
              <a:t>Big purchasers</a:t>
            </a:r>
          </a:p>
          <a:p>
            <a:pPr eaLnBrk="1" hangingPunct="1"/>
            <a:r>
              <a:rPr lang="en-US" altLang="en-US"/>
              <a:t>Undifferentiated or standard products</a:t>
            </a:r>
          </a:p>
          <a:p>
            <a:pPr eaLnBrk="1" hangingPunct="1"/>
            <a:r>
              <a:rPr lang="en-US" altLang="en-US"/>
              <a:t>Small part of cost of goods</a:t>
            </a:r>
          </a:p>
          <a:p>
            <a:pPr eaLnBrk="1" hangingPunct="1"/>
            <a:r>
              <a:rPr lang="en-US" altLang="en-US"/>
              <a:t>Profits are low</a:t>
            </a:r>
          </a:p>
          <a:p>
            <a:pPr eaLnBrk="1" hangingPunct="1"/>
            <a:r>
              <a:rPr lang="en-US" altLang="en-US"/>
              <a:t>Quality is not important</a:t>
            </a:r>
          </a:p>
          <a:p>
            <a:pPr eaLnBrk="1" hangingPunct="1"/>
            <a:r>
              <a:rPr lang="en-US" altLang="en-US"/>
              <a:t>Products do not save money for the buyer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0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828800" y="1085850"/>
            <a:ext cx="5844779" cy="742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What Is a Feasibility Analysis?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2514600"/>
            <a:ext cx="57721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Analyzing Product and/or Service Feasibility</a:t>
            </a:r>
          </a:p>
          <a:p>
            <a:pPr marL="257175" indent="-2571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/>
              <a:t>Analyzing Market and Industry Feasibility</a:t>
            </a:r>
          </a:p>
          <a:p>
            <a:pPr marL="257175" indent="-25717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Analyzing Financial Feasibility</a:t>
            </a:r>
          </a:p>
        </p:txBody>
      </p:sp>
    </p:spTree>
    <p:extLst>
      <p:ext uri="{BB962C8B-B14F-4D97-AF65-F5344CB8AC3E}">
        <p14:creationId xmlns:p14="http://schemas.microsoft.com/office/powerpoint/2010/main" val="414380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43100" y="1028700"/>
            <a:ext cx="5844779" cy="1028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Analyzing Product </a:t>
            </a:r>
            <a:br>
              <a:rPr lang="en-US" altLang="en-US" dirty="0"/>
            </a:br>
            <a:r>
              <a:rPr lang="en-US" altLang="en-US" dirty="0"/>
              <a:t>and/or Service Feasibility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057401" y="2228851"/>
            <a:ext cx="5427278" cy="3134191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300" dirty="0"/>
          </a:p>
          <a:p>
            <a:pPr eaLnBrk="1" hangingPunct="1"/>
            <a:r>
              <a:rPr lang="en-US" altLang="en-US" sz="2400" dirty="0"/>
              <a:t>Can the product or service be produced and delivered at a profit, in an ongoing manner?</a:t>
            </a:r>
          </a:p>
          <a:p>
            <a:pPr lvl="1" eaLnBrk="1" hangingPunct="1"/>
            <a:r>
              <a:rPr lang="en-US" altLang="en-US" sz="2100" dirty="0"/>
              <a:t>Create a prototype.</a:t>
            </a:r>
          </a:p>
          <a:p>
            <a:pPr eaLnBrk="1" hangingPunct="1"/>
            <a:endParaRPr lang="en-US" altLang="en-US" sz="2700" dirty="0"/>
          </a:p>
          <a:p>
            <a:pPr eaLnBrk="1" hangingPunct="1"/>
            <a:r>
              <a:rPr lang="en-US" altLang="en-US" sz="2400" dirty="0"/>
              <a:t>Is there sufficient customer demand for the product or service?</a:t>
            </a:r>
          </a:p>
        </p:txBody>
      </p:sp>
    </p:spTree>
    <p:extLst>
      <p:ext uri="{BB962C8B-B14F-4D97-AF65-F5344CB8AC3E}">
        <p14:creationId xmlns:p14="http://schemas.microsoft.com/office/powerpoint/2010/main" val="392399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600200" y="1143000"/>
            <a:ext cx="5844779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Analyzing Market </a:t>
            </a:r>
            <a:br>
              <a:rPr lang="en-US" altLang="en-US" dirty="0"/>
            </a:br>
            <a:r>
              <a:rPr lang="en-US" altLang="en-US" dirty="0"/>
              <a:t>and Industry Feasibility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114551" y="2343150"/>
            <a:ext cx="5170885" cy="26289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/>
              <a:t>How attractive is the opportunity in the proposed industry?</a:t>
            </a:r>
          </a:p>
          <a:p>
            <a:pPr eaLnBrk="1" hangingPunct="1"/>
            <a:endParaRPr lang="en-US" altLang="en-US" sz="1500"/>
          </a:p>
          <a:p>
            <a:pPr eaLnBrk="1" hangingPunct="1"/>
            <a:r>
              <a:rPr lang="en-US" altLang="en-US"/>
              <a:t>Do any strategic, defensible niches exist in the proposed market?</a:t>
            </a:r>
          </a:p>
        </p:txBody>
      </p:sp>
    </p:spTree>
    <p:extLst>
      <p:ext uri="{BB962C8B-B14F-4D97-AF65-F5344CB8AC3E}">
        <p14:creationId xmlns:p14="http://schemas.microsoft.com/office/powerpoint/2010/main" val="356117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Clipping">
            <a:extLst>
              <a:ext uri="{FF2B5EF4-FFF2-40B4-BE49-F238E27FC236}">
                <a16:creationId xmlns:a16="http://schemas.microsoft.com/office/drawing/2014/main" id="{66B0F272-66E0-411D-B7A1-69F148B59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132776"/>
            <a:ext cx="6275330" cy="6356924"/>
          </a:xfrm>
        </p:spPr>
      </p:pic>
    </p:spTree>
    <p:extLst>
      <p:ext uri="{BB962C8B-B14F-4D97-AF65-F5344CB8AC3E}">
        <p14:creationId xmlns:p14="http://schemas.microsoft.com/office/powerpoint/2010/main" val="56542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828800" y="1085850"/>
            <a:ext cx="5844779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Existing Competitive Rivalry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114551" y="1885950"/>
            <a:ext cx="5170885" cy="34861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Many firms of similar size</a:t>
            </a:r>
          </a:p>
          <a:p>
            <a:pPr eaLnBrk="1" hangingPunct="1"/>
            <a:r>
              <a:rPr lang="en-US" altLang="en-US"/>
              <a:t>Slow growth</a:t>
            </a:r>
          </a:p>
          <a:p>
            <a:pPr eaLnBrk="1" hangingPunct="1"/>
            <a:r>
              <a:rPr lang="en-US" altLang="en-US"/>
              <a:t>Lack of differentiation</a:t>
            </a:r>
          </a:p>
          <a:p>
            <a:pPr eaLnBrk="1" hangingPunct="1"/>
            <a:r>
              <a:rPr lang="en-US" altLang="en-US"/>
              <a:t>High fixed costs</a:t>
            </a:r>
          </a:p>
          <a:p>
            <a:pPr eaLnBrk="1" hangingPunct="1"/>
            <a:r>
              <a:rPr lang="en-US" altLang="en-US"/>
              <a:t>Perishable products</a:t>
            </a:r>
          </a:p>
          <a:p>
            <a:pPr eaLnBrk="1" hangingPunct="1"/>
            <a:r>
              <a:rPr lang="en-US" altLang="en-US"/>
              <a:t>Need for additional capacity</a:t>
            </a:r>
          </a:p>
          <a:p>
            <a:pPr eaLnBrk="1" hangingPunct="1"/>
            <a:r>
              <a:rPr lang="en-US" altLang="en-US"/>
              <a:t>High exit barriers</a:t>
            </a:r>
          </a:p>
          <a:p>
            <a:pPr eaLnBrk="1" hangingPunct="1"/>
            <a:r>
              <a:rPr lang="en-US" altLang="en-US"/>
              <a:t>Diverse rivals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13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828800" y="1085850"/>
            <a:ext cx="5844779" cy="685800"/>
          </a:xfrm>
        </p:spPr>
        <p:txBody>
          <a:bodyPr/>
          <a:lstStyle/>
          <a:p>
            <a:pPr eaLnBrk="1" hangingPunct="1"/>
            <a:r>
              <a:rPr lang="en-US" altLang="en-US"/>
              <a:t>Sources of Entry Barriers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114551" y="1943100"/>
            <a:ext cx="5170885" cy="34861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Capital requirements</a:t>
            </a:r>
          </a:p>
          <a:p>
            <a:pPr eaLnBrk="1" hangingPunct="1"/>
            <a:r>
              <a:rPr lang="en-US" altLang="en-US"/>
              <a:t>Cost advantages </a:t>
            </a:r>
          </a:p>
          <a:p>
            <a:pPr eaLnBrk="1" hangingPunct="1"/>
            <a:r>
              <a:rPr lang="en-US" altLang="en-US"/>
              <a:t>Economies of scale</a:t>
            </a:r>
          </a:p>
          <a:p>
            <a:pPr eaLnBrk="1" hangingPunct="1"/>
            <a:r>
              <a:rPr lang="en-US" altLang="en-US"/>
              <a:t>Access to distribution channels</a:t>
            </a:r>
          </a:p>
          <a:p>
            <a:pPr eaLnBrk="1" hangingPunct="1"/>
            <a:r>
              <a:rPr lang="en-US" altLang="en-US"/>
              <a:t>Product differentiation</a:t>
            </a:r>
          </a:p>
          <a:p>
            <a:pPr eaLnBrk="1" hangingPunct="1"/>
            <a:r>
              <a:rPr lang="en-US" altLang="en-US"/>
              <a:t>Government policy  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31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28800" y="1085850"/>
            <a:ext cx="5844779" cy="685800"/>
          </a:xfrm>
        </p:spPr>
        <p:txBody>
          <a:bodyPr/>
          <a:lstStyle/>
          <a:p>
            <a:pPr eaLnBrk="1" hangingPunct="1"/>
            <a:r>
              <a:rPr lang="en-US" altLang="en-US"/>
              <a:t>Threats of Substitutes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114551" y="2000250"/>
            <a:ext cx="5170885" cy="3486150"/>
          </a:xfrm>
        </p:spPr>
        <p:txBody>
          <a:bodyPr/>
          <a:lstStyle/>
          <a:p>
            <a:pPr eaLnBrk="1" hangingPunct="1"/>
            <a:r>
              <a:rPr lang="en-US" altLang="en-US"/>
              <a:t>Convenience</a:t>
            </a:r>
          </a:p>
          <a:p>
            <a:pPr eaLnBrk="1" hangingPunct="1"/>
            <a:r>
              <a:rPr lang="en-US" altLang="en-US"/>
              <a:t>Price competitiveness</a:t>
            </a:r>
          </a:p>
          <a:p>
            <a:pPr eaLnBrk="1" hangingPunct="1"/>
            <a:r>
              <a:rPr lang="en-US" altLang="en-US"/>
              <a:t>Supply availability</a:t>
            </a:r>
          </a:p>
          <a:p>
            <a:pPr eaLnBrk="1" hangingPunct="1"/>
            <a:r>
              <a:rPr lang="en-US" altLang="en-US"/>
              <a:t>Switching costs</a:t>
            </a:r>
          </a:p>
          <a:p>
            <a:pPr eaLnBrk="1" hangingPunct="1"/>
            <a:r>
              <a:rPr lang="en-US" altLang="en-US"/>
              <a:t>Public policies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45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828800" y="1085850"/>
            <a:ext cx="5844779" cy="685800"/>
          </a:xfrm>
        </p:spPr>
        <p:txBody>
          <a:bodyPr/>
          <a:lstStyle/>
          <a:p>
            <a:pPr eaLnBrk="1" hangingPunct="1"/>
            <a:r>
              <a:rPr lang="en-US" altLang="en-US"/>
              <a:t>Supplier Power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114550" y="2000250"/>
            <a:ext cx="5372100" cy="34861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A few companies dominate</a:t>
            </a:r>
          </a:p>
          <a:p>
            <a:pPr eaLnBrk="1" hangingPunct="1"/>
            <a:r>
              <a:rPr lang="en-US" altLang="en-US"/>
              <a:t>Differentiated products </a:t>
            </a:r>
          </a:p>
          <a:p>
            <a:pPr eaLnBrk="1" hangingPunct="1"/>
            <a:r>
              <a:rPr lang="en-US" altLang="en-US"/>
              <a:t>High switching costs</a:t>
            </a:r>
          </a:p>
          <a:p>
            <a:pPr eaLnBrk="1" hangingPunct="1"/>
            <a:r>
              <a:rPr lang="en-US" altLang="en-US"/>
              <a:t>Substitutes are not readily available</a:t>
            </a:r>
          </a:p>
          <a:p>
            <a:pPr eaLnBrk="1" hangingPunct="1"/>
            <a:r>
              <a:rPr lang="en-US" altLang="en-US"/>
              <a:t>Could move into the business themselves</a:t>
            </a:r>
          </a:p>
          <a:p>
            <a:pPr eaLnBrk="1" hangingPunct="1"/>
            <a:r>
              <a:rPr lang="en-US" altLang="en-US"/>
              <a:t>Industry is not important to the supplier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5139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423</TotalTime>
  <Words>202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Tahoma</vt:lpstr>
      <vt:lpstr>Trebuchet MS</vt:lpstr>
      <vt:lpstr>Wingdings</vt:lpstr>
      <vt:lpstr>Wingdings 3</vt:lpstr>
      <vt:lpstr>Facet</vt:lpstr>
      <vt:lpstr>Chapter 4:  THE BUSINESS PLAN: ROAD MAP TO SUCCESS</vt:lpstr>
      <vt:lpstr>What Is a Feasibility Analysis?</vt:lpstr>
      <vt:lpstr>Analyzing Product  and/or Service Feasibility</vt:lpstr>
      <vt:lpstr>Analyzing Market  and Industry Feasibility</vt:lpstr>
      <vt:lpstr>PowerPoint Presentation</vt:lpstr>
      <vt:lpstr>Existing Competitive Rivalry</vt:lpstr>
      <vt:lpstr>Sources of Entry Barriers</vt:lpstr>
      <vt:lpstr>Threats of Substitutes</vt:lpstr>
      <vt:lpstr>Supplier Power</vt:lpstr>
      <vt:lpstr>Buyer Power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 THE BUSINESS PLAN: ROAD MAP TO SUCCESS</dc:title>
  <dc:creator>Shannon Derksen</dc:creator>
  <cp:lastModifiedBy>Shannon Derksen</cp:lastModifiedBy>
  <cp:revision>5</cp:revision>
  <dcterms:created xsi:type="dcterms:W3CDTF">2016-09-07T14:12:45Z</dcterms:created>
  <dcterms:modified xsi:type="dcterms:W3CDTF">2017-09-07T21:26:40Z</dcterms:modified>
</cp:coreProperties>
</file>